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77" r:id="rId3"/>
    <p:sldId id="259" r:id="rId4"/>
    <p:sldId id="260" r:id="rId5"/>
    <p:sldId id="261" r:id="rId6"/>
    <p:sldId id="276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5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embeddedFontLst>
    <p:embeddedFont>
      <p:font typeface="Cambria Math" pitchFamily="18" charset="0"/>
      <p:regular r:id="rId21"/>
    </p:embeddedFont>
    <p:embeddedFont>
      <p:font typeface="NikoshBAN" pitchFamily="2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71215" y="264402"/>
            <a:ext cx="4572000" cy="1143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1"/>
            <a:ext cx="4648199" cy="52578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419600" cy="52578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8509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88542"/>
            <a:ext cx="6096000" cy="14478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ফাংশন </a:t>
            </a:r>
            <a:endParaRPr lang="en-US" sz="8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536342"/>
            <a:ext cx="8991600" cy="5321658"/>
          </a:xfrm>
          <a:prstGeom prst="rect">
            <a:avLst/>
          </a:prstGeom>
          <a:pattFill prst="smConfetti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7620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ফাংশনের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মানের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কেবল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মাত্র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মান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অথবা,</a:t>
            </a:r>
            <a:r>
              <a:rPr lang="bn-BD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অন্বয়টির প্রত্যেকটি ক্রমজোড়ের প্রথম সদস্য আলাদা হলে সেটাই ফাংশন।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304800"/>
            <a:ext cx="4038600" cy="1295400"/>
          </a:xfrm>
          <a:prstGeom prst="rect">
            <a:avLst/>
          </a:prstGeom>
          <a:noFill/>
          <a:ln w="5715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ভিডিওটি দেখি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920822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06467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0700" y="148225"/>
            <a:ext cx="5410200" cy="1066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6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219200"/>
            <a:ext cx="8229600" cy="5486400"/>
          </a:xfrm>
          <a:prstGeom prst="rect">
            <a:avLst/>
          </a:prstGeom>
          <a:blipFill>
            <a:blip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F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={(-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NikoshBAN" pitchFamily="2" charset="0"/>
              </a:rPr>
              <a:t>2,4),(-1,1),(0,0),(1,1),(2,4)}</a:t>
            </a:r>
            <a:r>
              <a:rPr lang="bn-BD" sz="40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অন্বয়টি ফাংশন কিনা? এর ডোমেন ও রেঞ্জ নির্ণয় কর।</a:t>
            </a:r>
            <a:endParaRPr lang="en-US" sz="5400" i="1" dirty="0">
              <a:solidFill>
                <a:schemeClr val="accent1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969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3400" y="381000"/>
                <a:ext cx="8077200" cy="6248400"/>
              </a:xfrm>
              <a:prstGeom prst="rect">
                <a:avLst/>
              </a:prstGeom>
              <a:noFill/>
              <a:ln w="76200">
                <a:solidFill>
                  <a:srgbClr val="00B05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d>
                      <m:dPr>
                        <m:ctrlPr>
                          <a:rPr lang="en-US" sz="6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6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  <m:t>𝑥</m:t>
                        </m:r>
                      </m:e>
                    </m:d>
                    <m:r>
                      <a:rPr lang="en-US" sz="6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=</m:t>
                    </m:r>
                    <m:r>
                      <a:rPr lang="en-US" sz="6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𝑥</m:t>
                    </m:r>
                    <m:r>
                      <a:rPr lang="en-US" sz="6000" b="0" i="1" baseline="3000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2</m:t>
                    </m:r>
                    <m:r>
                      <a:rPr lang="en-US" sz="6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+</m:t>
                    </m:r>
                    <m:r>
                      <a:rPr lang="en-US" sz="6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1</m:t>
                    </m:r>
                  </m:oMath>
                </a14:m>
                <a:r>
                  <a:rPr lang="bn-BD" sz="60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6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হলে </a:t>
                </a:r>
                <a:endParaRPr lang="en-US" sz="6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endParaRPr lang="bn-BD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𝑓</m:t>
                      </m:r>
                      <m:d>
                        <m:dPr>
                          <m:ctrlPr>
                            <a:rPr lang="en-US" sz="4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</m:ctrlPr>
                        </m:dPr>
                        <m:e>
                          <m:r>
                            <a:rPr lang="bn-BD" sz="4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  <m:t>2</m:t>
                          </m:r>
                        </m:e>
                      </m:d>
                      <m:r>
                        <a:rPr lang="en-US" sz="4400" b="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4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  <m:t>2</m:t>
                          </m:r>
                        </m:e>
                      </m:d>
                      <m:r>
                        <a:rPr lang="en-US" sz="4400" b="0" i="1" baseline="300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2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+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4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+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5</m:t>
                      </m:r>
                      <m:r>
                        <a:rPr lang="en-US" sz="4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 </m:t>
                      </m:r>
                    </m:oMath>
                  </m:oMathPara>
                </a14:m>
                <a:endParaRPr lang="en-US" sz="44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NikoshBAN" pitchFamily="2" charset="0"/>
                </a:endParaRPr>
              </a:p>
              <a:p>
                <a:r>
                  <a:rPr lang="bn-BD" sz="4800" b="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NikoshBAN" pitchFamily="2" charset="0"/>
                  </a:rPr>
                  <a:t>এবং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  <m:t>3</m:t>
                        </m:r>
                      </m:e>
                    </m:d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=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32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1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=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9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1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=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10</m:t>
                    </m:r>
                  </m:oMath>
                </a14:m>
                <a:endParaRPr lang="en-US" sz="44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endParaRPr lang="bn-BD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r>
                  <a:rPr lang="bn-BD" sz="4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এখানে,</a:t>
                </a:r>
              </a:p>
              <a:p>
                <a:r>
                  <a:rPr lang="bn-BD" sz="4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ডোম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4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  <m:t>−</m:t>
                        </m:r>
                        <m:r>
                          <a:rPr lang="en-US" sz="4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  <m:t>2</m:t>
                        </m:r>
                        <m:r>
                          <a:rPr lang="en-US" sz="4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NikoshBAN" pitchFamily="2" charset="0"/>
                          </a:rPr>
                          <m:t>3</m:t>
                        </m:r>
                      </m:e>
                    </m:d>
                  </m:oMath>
                </a14:m>
                <a:endParaRPr lang="en-US" sz="44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r>
                  <a:rPr lang="bn-BD" sz="4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রেঞ্জ</a:t>
                </a:r>
                <a:r>
                  <a:rPr lang="en-US" sz="4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={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5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,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10</m:t>
                    </m:r>
                    <m:r>
                      <a:rPr lang="en-US" sz="4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NikoshBAN" pitchFamily="2" charset="0"/>
                      </a:rPr>
                      <m:t>}</m:t>
                    </m:r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81000"/>
                <a:ext cx="8077200" cy="6248400"/>
              </a:xfrm>
              <a:prstGeom prst="rect">
                <a:avLst/>
              </a:prstGeom>
              <a:blipFill rotWithShape="1">
                <a:blip r:embed="rId3"/>
                <a:stretch>
                  <a:fillRect l="-2990" b="-193"/>
                </a:stretch>
              </a:blipFill>
              <a:ln w="76200">
                <a:solidFill>
                  <a:srgbClr val="00B05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20608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 bright="70000" contrast="-70000"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7200" y="381000"/>
                <a:ext cx="8305800" cy="8710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  <a:cs typeface="NikoshBAN" pitchFamily="2" charset="0"/>
                        </a:rPr>
                        <m:t>𝐹</m:t>
                      </m:r>
                      <m:r>
                        <a:rPr lang="en-US" sz="4000" b="0" i="1" smtClean="0">
                          <a:latin typeface="Cambria Math"/>
                          <a:cs typeface="NikoshBAN" pitchFamily="2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4000" b="0" i="1" smtClean="0">
                              <a:latin typeface="Cambria Math"/>
                              <a:cs typeface="NikoshBAN" pitchFamily="2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/>
                                  <a:cs typeface="NikoshBAN" pitchFamily="2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/>
                                  <a:cs typeface="NikoshBAN" pitchFamily="2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/>
                                  <a:cs typeface="NikoshBAN" pitchFamily="2" charset="0"/>
                                </a:rPr>
                                <m:t>,</m:t>
                              </m:r>
                              <m:r>
                                <a:rPr lang="en-US" sz="4000" b="0" i="1" smtClean="0">
                                  <a:latin typeface="Cambria Math"/>
                                  <a:cs typeface="NikoshBAN" pitchFamily="2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4000" b="0" i="1" smtClean="0">
                              <a:latin typeface="Cambria Math"/>
                              <a:cs typeface="NikoshBAN" pitchFamily="2" charset="0"/>
                            </a:rPr>
                            <m:t>:</m:t>
                          </m:r>
                          <m:r>
                            <a:rPr lang="en-US" sz="4000" b="0" i="1" smtClean="0">
                              <a:latin typeface="Cambria Math"/>
                              <a:cs typeface="NikoshBAN" pitchFamily="2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∈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𝐶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𝑦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∈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𝐶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 </m:t>
                          </m:r>
                          <m:r>
                            <a:rPr lang="bn-BD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এবং</m:t>
                          </m:r>
                          <m:r>
                            <a:rPr lang="bn-BD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 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2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b="0" dirty="0" smtClean="0">
                  <a:latin typeface="NikoshBAN" pitchFamily="2" charset="0"/>
                  <a:ea typeface="Cambria Math"/>
                  <a:cs typeface="NikoshBAN" pitchFamily="2" charset="0"/>
                </a:endParaRPr>
              </a:p>
              <a:p>
                <a:r>
                  <a:rPr lang="bn-BD" sz="4000" dirty="0" smtClean="0">
                    <a:latin typeface="NikoshBAN" pitchFamily="2" charset="0"/>
                    <a:cs typeface="NikoshBAN" pitchFamily="2" charset="0"/>
                  </a:rPr>
                  <a:t>যেখানে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/>
                        <a:cs typeface="NikoshBAN" pitchFamily="2" charset="0"/>
                      </a:rPr>
                      <m:t>𝐶</m:t>
                    </m:r>
                    <m:r>
                      <a:rPr lang="en-US" sz="4000" b="0" i="1" smtClean="0">
                        <a:latin typeface="Cambria Math"/>
                        <a:cs typeface="NikoshBAN" pitchFamily="2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0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  <m:t>3</m:t>
                        </m:r>
                      </m:e>
                    </m:d>
                  </m:oMath>
                </a14:m>
                <a:endParaRPr lang="en-US" sz="4000" b="0" dirty="0" smtClean="0">
                  <a:latin typeface="NikoshBAN" pitchFamily="2" charset="0"/>
                  <a:cs typeface="NikoshBAN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  <a:cs typeface="NikoshBAN" pitchFamily="2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/>
                          <a:cs typeface="NikoshBAN" pitchFamily="2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/>
                          <a:cs typeface="NikoshBAN" pitchFamily="2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/>
                          <a:cs typeface="NikoshBAN" pitchFamily="2" charset="0"/>
                        </a:rPr>
                        <m:t>𝑦</m:t>
                      </m:r>
                    </m:oMath>
                  </m:oMathPara>
                </a14:m>
                <a:endParaRPr lang="en-US" sz="4000" dirty="0" smtClean="0">
                  <a:latin typeface="NikoshBAN" pitchFamily="2" charset="0"/>
                  <a:cs typeface="NikoshBAN" pitchFamily="2" charset="0"/>
                </a:endParaRPr>
              </a:p>
              <a:p>
                <a:endParaRPr lang="en-US" sz="4000" dirty="0">
                  <a:latin typeface="NikoshBAN" pitchFamily="2" charset="0"/>
                  <a:cs typeface="NikoshBAN" pitchFamily="2" charset="0"/>
                </a:endParaRPr>
              </a:p>
              <a:p>
                <a:endParaRPr lang="en-US" sz="4000" dirty="0" smtClean="0">
                  <a:latin typeface="NikoshBAN" pitchFamily="2" charset="0"/>
                  <a:cs typeface="NikoshBAN" pitchFamily="2" charset="0"/>
                </a:endParaRPr>
              </a:p>
              <a:p>
                <a:endParaRPr lang="en-US" sz="4000" dirty="0">
                  <a:latin typeface="NikoshBAN" pitchFamily="2" charset="0"/>
                  <a:cs typeface="NikoshBAN" pitchFamily="2" charset="0"/>
                </a:endParaRPr>
              </a:p>
              <a:p>
                <a:r>
                  <a:rPr lang="bn-BD" sz="4000" dirty="0" smtClean="0">
                    <a:latin typeface="NikoshBAN" pitchFamily="2" charset="0"/>
                    <a:cs typeface="NikoshBAN" pitchFamily="2" charset="0"/>
                  </a:rPr>
                  <a:t>ক্রমজোড় সমূহ </a:t>
                </a:r>
                <a:r>
                  <a:rPr lang="en-US" sz="4000" dirty="0" smtClean="0">
                    <a:latin typeface="NikoshBAN" pitchFamily="2" charset="0"/>
                    <a:cs typeface="NikoshBAN" pitchFamily="2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−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2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,−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1</m:t>
                        </m:r>
                      </m:e>
                    </m:d>
                    <m:r>
                      <a:rPr lang="en-US" sz="4000" b="0" i="0" smtClean="0">
                        <a:latin typeface="Cambria Math"/>
                        <a:cs typeface="NikoshBAN" pitchFamily="2" charset="0"/>
                      </a:rPr>
                      <m:t>,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0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0</m:t>
                        </m:r>
                      </m:e>
                    </m:d>
                    <m:r>
                      <a:rPr lang="en-US" sz="4000" b="0" i="0" smtClean="0">
                        <a:latin typeface="Cambria Math"/>
                        <a:cs typeface="NikoshBAN" pitchFamily="2" charset="0"/>
                      </a:rPr>
                      <m:t>,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2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1</m:t>
                        </m:r>
                      </m:e>
                    </m:d>
                    <m:r>
                      <a:rPr lang="en-US" sz="4000" b="0" i="0" smtClean="0">
                        <a:latin typeface="Cambria Math"/>
                        <a:cs typeface="NikoshBAN" pitchFamily="2" charset="0"/>
                      </a:rPr>
                      <m:t>,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2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1</m:t>
                        </m:r>
                      </m:e>
                    </m:d>
                    <m:r>
                      <a:rPr lang="en-US" sz="4000" b="0" i="0" smtClean="0">
                        <a:latin typeface="Cambria Math"/>
                        <a:cs typeface="NikoshBAN" pitchFamily="2" charset="0"/>
                      </a:rPr>
                      <m:t>,</m:t>
                    </m:r>
                    <m:d>
                      <m:dPr>
                        <m:ctrlPr>
                          <a:rPr lang="en-US" sz="4000" b="0" i="1" smtClean="0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6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0" smtClean="0">
                            <a:latin typeface="Cambria Math"/>
                            <a:cs typeface="NikoshBAN" pitchFamily="2" charset="0"/>
                          </a:rPr>
                          <m:t>3</m:t>
                        </m:r>
                      </m:e>
                    </m:d>
                  </m:oMath>
                </a14:m>
                <a:endParaRPr lang="en-US" sz="4000" b="0" i="0" dirty="0" smtClean="0">
                  <a:latin typeface="Cambria Math"/>
                  <a:cs typeface="NikoshBAN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n-BD" sz="4000" b="0" i="0" smtClean="0">
                          <a:latin typeface="Cambria Math"/>
                          <a:cs typeface="NikoshBAN" pitchFamily="2" charset="0"/>
                        </a:rPr>
                        <m:t>এখন</m:t>
                      </m:r>
                      <m:r>
                        <a:rPr lang="bn-BD" sz="4000" b="0" i="0" smtClean="0">
                          <a:latin typeface="Cambria Math"/>
                          <a:cs typeface="NikoshBAN" pitchFamily="2" charset="0"/>
                        </a:rPr>
                        <m:t> </m:t>
                      </m:r>
                      <m:r>
                        <a:rPr lang="en-US" sz="4000" b="0" i="0" smtClean="0">
                          <a:latin typeface="Cambria Math"/>
                          <a:cs typeface="NikoshBAN" pitchFamily="2" charset="0"/>
                        </a:rPr>
                        <m:t>6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  <a:cs typeface="NikoshBAN" pitchFamily="2" charset="0"/>
                        </a:rPr>
                        <m:t>∉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  <a:cs typeface="NikoshBAN" pitchFamily="2" charset="0"/>
                        </a:rPr>
                        <m:t>𝐶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  <a:cs typeface="NikoshBAN" pitchFamily="2" charset="0"/>
                        </a:rPr>
                        <m:t>,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6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3</m:t>
                          </m:r>
                        </m:e>
                      </m:d>
                      <m:r>
                        <a:rPr lang="en-US" sz="4000" i="1">
                          <a:latin typeface="Cambria Math"/>
                          <a:ea typeface="Cambria Math"/>
                          <a:cs typeface="NikoshBAN" pitchFamily="2" charset="0"/>
                        </a:rPr>
                        <m:t>∉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  <a:cs typeface="NikoshBAN" pitchFamily="2" charset="0"/>
                        </a:rPr>
                        <m:t>𝐹</m:t>
                      </m:r>
                    </m:oMath>
                  </m:oMathPara>
                </a14:m>
                <a:endParaRPr lang="en-US" sz="4000" b="0" i="1" dirty="0" smtClean="0">
                  <a:latin typeface="Cambria Math"/>
                  <a:ea typeface="Cambria Math"/>
                  <a:cs typeface="NikoshBAN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bn-BD" sz="36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সুতরাং</m:t>
                    </m:r>
                    <m:r>
                      <a:rPr lang="bn-BD" sz="36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 </m:t>
                    </m:r>
                    <m:r>
                      <a:rPr lang="en-US" sz="36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𝐹</m:t>
                    </m:r>
                    <m:r>
                      <a:rPr lang="en-US" sz="36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={</m:t>
                    </m:r>
                    <m:d>
                      <m:dPr>
                        <m:ctrlPr>
                          <a:rPr lang="en-US" sz="3600" i="1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−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2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,−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1</m:t>
                        </m:r>
                      </m:e>
                    </m:d>
                    <m:r>
                      <a:rPr lang="en-US" sz="3600">
                        <a:latin typeface="Cambria Math"/>
                        <a:cs typeface="NikoshBAN" pitchFamily="2" charset="0"/>
                      </a:rPr>
                      <m:t>,</m:t>
                    </m:r>
                    <m:d>
                      <m:dPr>
                        <m:ctrlPr>
                          <a:rPr lang="en-US" sz="3600" i="1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0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0</m:t>
                        </m:r>
                      </m:e>
                    </m:d>
                    <m:r>
                      <a:rPr lang="en-US" sz="3600">
                        <a:latin typeface="Cambria Math"/>
                        <a:cs typeface="NikoshBAN" pitchFamily="2" charset="0"/>
                      </a:rPr>
                      <m:t>,</m:t>
                    </m:r>
                    <m:d>
                      <m:dPr>
                        <m:ctrlPr>
                          <a:rPr lang="en-US" sz="3600" i="1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2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1</m:t>
                        </m:r>
                      </m:e>
                    </m:d>
                    <m:r>
                      <a:rPr lang="en-US" sz="3600">
                        <a:latin typeface="Cambria Math"/>
                        <a:cs typeface="NikoshBAN" pitchFamily="2" charset="0"/>
                      </a:rPr>
                      <m:t>,</m:t>
                    </m:r>
                    <m:d>
                      <m:dPr>
                        <m:ctrlPr>
                          <a:rPr lang="en-US" sz="3600" i="1"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2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3600">
                            <a:latin typeface="Cambria Math"/>
                            <a:cs typeface="NikoshBAN" pitchFamily="2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000" dirty="0" smtClean="0">
                    <a:latin typeface="NikoshBAN" pitchFamily="2" charset="0"/>
                    <a:cs typeface="NikoshBAN" pitchFamily="2" charset="0"/>
                  </a:rPr>
                  <a:t>}</a:t>
                </a:r>
                <a:endParaRPr lang="en-US" sz="4000" dirty="0">
                  <a:latin typeface="NikoshBAN" pitchFamily="2" charset="0"/>
                  <a:cs typeface="NikoshBAN" pitchFamily="2" charset="0"/>
                </a:endParaRPr>
              </a:p>
              <a:p>
                <a:endParaRPr lang="en-US" sz="4000" dirty="0" smtClean="0">
                  <a:latin typeface="NikoshBAN" pitchFamily="2" charset="0"/>
                  <a:cs typeface="NikoshBAN" pitchFamily="2" charset="0"/>
                </a:endParaRPr>
              </a:p>
              <a:p>
                <a:endParaRPr lang="en-US" sz="4000" dirty="0">
                  <a:latin typeface="NikoshBAN" pitchFamily="2" charset="0"/>
                  <a:cs typeface="NikoshBAN" pitchFamily="2" charset="0"/>
                </a:endParaRPr>
              </a:p>
              <a:p>
                <a:endParaRPr lang="en-US" sz="4000" dirty="0" smtClean="0">
                  <a:latin typeface="NikoshBAN" pitchFamily="2" charset="0"/>
                  <a:cs typeface="NikoshBAN" pitchFamily="2" charset="0"/>
                </a:endParaRPr>
              </a:p>
              <a:p>
                <a:endParaRPr lang="en-US" sz="40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000"/>
                <a:ext cx="8305800" cy="8710077"/>
              </a:xfrm>
              <a:prstGeom prst="rect">
                <a:avLst/>
              </a:prstGeom>
              <a:blipFill rotWithShape="1">
                <a:blip r:embed="rId3"/>
                <a:stretch>
                  <a:fillRect l="-2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488384"/>
              </p:ext>
            </p:extLst>
          </p:nvPr>
        </p:nvGraphicFramePr>
        <p:xfrm>
          <a:off x="381000" y="2324539"/>
          <a:ext cx="8229600" cy="14020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59033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x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-2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6</a:t>
                      </a:r>
                      <a:endParaRPr lang="en-US" sz="4000" dirty="0"/>
                    </a:p>
                  </a:txBody>
                  <a:tcPr/>
                </a:tc>
              </a:tr>
              <a:tr h="59033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-1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0636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600" y="609600"/>
                <a:ext cx="792480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/>
                        <a:ea typeface="Cambria Math"/>
                        <a:cs typeface="NikoshBAN" pitchFamily="2" charset="0"/>
                      </a:rPr>
                      <m:t>𝐹</m:t>
                    </m:r>
                  </m:oMath>
                </a14:m>
                <a:r>
                  <a:rPr lang="en-US" sz="40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4000" dirty="0" smtClean="0">
                    <a:latin typeface="NikoshBAN" pitchFamily="2" charset="0"/>
                    <a:cs typeface="NikoshBAN" pitchFamily="2" charset="0"/>
                  </a:rPr>
                  <a:t>অন্বয়টির প্রত্যেকটি ক্রমজোড়ের প্রথম সদস্য ভিন্ন নয়, সুতরাং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  <a:ea typeface="Cambria Math"/>
                        <a:cs typeface="NikoshBAN" pitchFamily="2" charset="0"/>
                      </a:rPr>
                      <m:t>𝐹</m:t>
                    </m:r>
                    <m:r>
                      <a:rPr lang="bn-BD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 </m:t>
                    </m:r>
                  </m:oMath>
                </a14:m>
                <a:r>
                  <a:rPr lang="bn-BD" sz="4000" dirty="0" smtClean="0">
                    <a:latin typeface="NikoshBAN" pitchFamily="2" charset="0"/>
                    <a:cs typeface="NikoshBAN" pitchFamily="2" charset="0"/>
                  </a:rPr>
                  <a:t>অন্বয়টি ফাংশন নয়।</a:t>
                </a:r>
              </a:p>
              <a:p>
                <a:endParaRPr lang="en-US" sz="4000" dirty="0" smtClean="0">
                  <a:latin typeface="NikoshBAN" pitchFamily="2" charset="0"/>
                  <a:cs typeface="NikoshBAN" pitchFamily="2" charset="0"/>
                </a:endParaRPr>
              </a:p>
              <a:p>
                <a:r>
                  <a:rPr lang="bn-BD" sz="4000" dirty="0" smtClean="0">
                    <a:latin typeface="NikoshBAN" pitchFamily="2" charset="0"/>
                    <a:cs typeface="NikoshBAN" pitchFamily="2" charset="0"/>
                  </a:rPr>
                  <a:t>ডোম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  <a:ea typeface="Cambria Math"/>
                        <a:cs typeface="NikoshBAN" pitchFamily="2" charset="0"/>
                      </a:rPr>
                      <m:t>𝐹</m:t>
                    </m:r>
                    <m:r>
                      <a:rPr lang="bn-BD" sz="4000" b="0" i="0" smtClean="0">
                        <a:latin typeface="Cambria Math"/>
                        <a:ea typeface="Cambria Math"/>
                        <a:cs typeface="NikoshBAN" pitchFamily="2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bn-BD" sz="4000" b="0" i="1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bn-BD" sz="4000" b="0" i="0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−</m:t>
                        </m:r>
                        <m:r>
                          <a:rPr lang="en-US" sz="4000" b="0" i="0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2</m:t>
                        </m:r>
                        <m:r>
                          <a:rPr lang="en-US" sz="4000" b="0" i="0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0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0</m:t>
                        </m:r>
                        <m:r>
                          <a:rPr lang="en-US" sz="4000" b="0" i="0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,</m:t>
                        </m:r>
                        <m:r>
                          <a:rPr lang="en-US" sz="4000" b="0" i="0" smtClean="0">
                            <a:latin typeface="Cambria Math"/>
                            <a:ea typeface="Cambria Math"/>
                            <a:cs typeface="NikoshBAN" pitchFamily="2" charset="0"/>
                          </a:rPr>
                          <m:t>2</m:t>
                        </m:r>
                      </m:e>
                    </m:d>
                  </m:oMath>
                </a14:m>
                <a:endParaRPr lang="en-US" sz="4000" b="0" dirty="0" smtClean="0">
                  <a:latin typeface="NikoshBAN" pitchFamily="2" charset="0"/>
                  <a:ea typeface="Cambria Math"/>
                  <a:cs typeface="NikoshBAN" pitchFamily="2" charset="0"/>
                </a:endParaRPr>
              </a:p>
              <a:p>
                <a:r>
                  <a:rPr lang="bn-BD" sz="4000" dirty="0" smtClean="0">
                    <a:latin typeface="NikoshBAN" pitchFamily="2" charset="0"/>
                    <a:cs typeface="NikoshBAN" pitchFamily="2" charset="0"/>
                  </a:rPr>
                  <a:t>রেঞ্জ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  <a:ea typeface="Cambria Math"/>
                        <a:cs typeface="NikoshBAN" pitchFamily="2" charset="0"/>
                      </a:rPr>
                      <m:t>𝐹</m:t>
                    </m:r>
                    <m:r>
                      <a:rPr lang="bn-BD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={</m:t>
                    </m:r>
                    <m:r>
                      <a:rPr lang="en-US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−</m:t>
                    </m:r>
                    <m:r>
                      <a:rPr lang="en-US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1</m:t>
                    </m:r>
                    <m:r>
                      <a:rPr lang="en-US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,</m:t>
                    </m:r>
                    <m:r>
                      <a:rPr lang="en-US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0</m:t>
                    </m:r>
                    <m:r>
                      <a:rPr lang="en-US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,</m:t>
                    </m:r>
                    <m:r>
                      <a:rPr lang="en-US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1</m:t>
                    </m:r>
                    <m:r>
                      <a:rPr lang="en-US" sz="4000" b="0" i="1" smtClean="0">
                        <a:latin typeface="Cambria Math"/>
                        <a:ea typeface="Cambria Math"/>
                        <a:cs typeface="NikoshBAN" pitchFamily="2" charset="0"/>
                      </a:rPr>
                      <m:t>}</m:t>
                    </m:r>
                  </m:oMath>
                </a14:m>
                <a:endParaRPr lang="en-US" sz="40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09600"/>
                <a:ext cx="7924800" cy="3170099"/>
              </a:xfrm>
              <a:prstGeom prst="rect">
                <a:avLst/>
              </a:prstGeom>
              <a:blipFill rotWithShape="1">
                <a:blip r:embed="rId3"/>
                <a:stretch>
                  <a:fillRect l="-2692" t="-307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2359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3591" y="42081"/>
            <a:ext cx="5562600" cy="12192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72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889930"/>
                <a:ext cx="9144000" cy="4968069"/>
              </a:xfrm>
              <a:prstGeom prst="rect">
                <a:avLst/>
              </a:prstGeom>
              <a:pattFill prst="lgConfetti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 indent="-685800" algn="ctr">
                  <a:buFont typeface="Wingdings" pitchFamily="2" charset="2"/>
                  <a:buChar char="v"/>
                </a:pPr>
                <a:r>
                  <a:rPr lang="bn-BD" sz="4800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ক, গ, ঙ দল-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  <m:t>𝑥</m:t>
                        </m:r>
                      </m:e>
                    </m:d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𝑥</m:t>
                    </m:r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−</m:t>
                    </m:r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1</m:t>
                    </m:r>
                    <m:r>
                      <a:rPr lang="bn-BD" sz="48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 </m:t>
                    </m:r>
                  </m:oMath>
                </a14:m>
                <a:r>
                  <a:rPr lang="bn-BD" sz="4800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দ্বারা বর্ণিত ফাংশনের জন্য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  <m:t>−</m:t>
                        </m:r>
                        <m: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  <m:t>2</m:t>
                        </m:r>
                      </m:e>
                    </m:d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,</m:t>
                    </m:r>
                    <m:r>
                      <a:rPr lang="en-US" sz="4800" i="1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4800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4800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নির্ণয় কর।</a:t>
                </a:r>
              </a:p>
              <a:p>
                <a:pPr marL="685800" indent="-685800" algn="ctr">
                  <a:buFont typeface="Wingdings" pitchFamily="2" charset="2"/>
                  <a:buChar char="v"/>
                </a:pPr>
                <a:endParaRPr lang="bn-BD" sz="4800" dirty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pPr marL="685800" indent="-685800">
                  <a:buFont typeface="Wingdings" pitchFamily="2" charset="2"/>
                  <a:buChar char="v"/>
                </a:pPr>
                <a:r>
                  <a:rPr lang="bn-BD" sz="4800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খ, ঘ দল- </a:t>
                </a:r>
                <a14:m>
                  <m:oMath xmlns:m="http://schemas.openxmlformats.org/officeDocument/2006/math">
                    <m:r>
                      <a:rPr lang="bn-BD" sz="4800" b="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একটি</m:t>
                    </m:r>
                    <m:r>
                      <a:rPr lang="bn-BD" sz="4800" b="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 </m:t>
                    </m:r>
                    <m:r>
                      <a:rPr lang="bn-BD" sz="4800" b="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ফাংশন</m:t>
                    </m:r>
                    <m:r>
                      <a:rPr lang="bn-BD" sz="4800" b="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 </m:t>
                    </m:r>
                    <m:r>
                      <a:rPr lang="bn-BD" sz="4800" b="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যা</m:t>
                    </m:r>
                    <m:r>
                      <a:rPr lang="bn-BD" sz="4800" b="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 </m:t>
                    </m:r>
                  </m:oMath>
                </a14:m>
                <a:r>
                  <a:rPr lang="en-US" sz="4800" b="0" i="1" dirty="0" smtClean="0">
                    <a:solidFill>
                      <a:srgbClr val="7030A0"/>
                    </a:solidFill>
                    <a:latin typeface="Cambria Math"/>
                    <a:ea typeface="Cambria Math"/>
                    <a:cs typeface="NikoshBAN" pitchFamily="2" charset="0"/>
                  </a:rPr>
                  <a:t>	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7030A0"/>
                          </a:solidFill>
                          <a:latin typeface="Cambria Math"/>
                          <a:cs typeface="NikoshBAN" pitchFamily="2" charset="0"/>
                        </a:rPr>
                        <m:t>𝑓</m:t>
                      </m:r>
                      <m:d>
                        <m:dPr>
                          <m:ctrlP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  <m:t>𝑥</m:t>
                          </m:r>
                        </m:e>
                      </m:d>
                      <m:r>
                        <a:rPr lang="en-US" sz="4800" i="1">
                          <a:solidFill>
                            <a:srgbClr val="7030A0"/>
                          </a:solidFill>
                          <a:latin typeface="Cambria Math"/>
                          <a:cs typeface="NikoshBAN" pitchFamily="2" charset="0"/>
                        </a:rPr>
                        <m:t>=</m:t>
                      </m:r>
                      <m:r>
                        <a:rPr lang="en-US" sz="4800" i="1">
                          <a:solidFill>
                            <a:srgbClr val="7030A0"/>
                          </a:solidFill>
                          <a:latin typeface="Cambria Math"/>
                          <a:cs typeface="NikoshBAN" pitchFamily="2" charset="0"/>
                        </a:rPr>
                        <m:t>2</m:t>
                      </m:r>
                      <m:r>
                        <a:rPr lang="en-US" sz="4800" i="1">
                          <a:solidFill>
                            <a:srgbClr val="7030A0"/>
                          </a:solidFill>
                          <a:latin typeface="Cambria Math"/>
                          <a:cs typeface="NikoshBAN" pitchFamily="2" charset="0"/>
                        </a:rPr>
                        <m:t>𝑥</m:t>
                      </m:r>
                      <m:r>
                        <a:rPr lang="en-US" sz="4800" b="0" i="1" smtClean="0">
                          <a:solidFill>
                            <a:srgbClr val="7030A0"/>
                          </a:solidFill>
                          <a:latin typeface="Cambria Math"/>
                          <a:cs typeface="NikoshBAN" pitchFamily="2" charset="0"/>
                        </a:rPr>
                        <m:t>+</m:t>
                      </m:r>
                      <m:r>
                        <a:rPr lang="en-US" sz="4800" i="1">
                          <a:solidFill>
                            <a:srgbClr val="7030A0"/>
                          </a:solidFill>
                          <a:latin typeface="Cambria Math"/>
                          <a:cs typeface="NikoshBAN" pitchFamily="2" charset="0"/>
                        </a:rPr>
                        <m:t>1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cs typeface="NikoshBAN" pitchFamily="2" charset="0"/>
                        </a:rPr>
                        <m:t> </m:t>
                      </m:r>
                      <m:r>
                        <a:rPr lang="bn-BD" sz="4800" i="1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দ্বারা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 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সংজ্ঞায়িত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 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এবং</m:t>
                      </m:r>
                    </m:oMath>
                  </m:oMathPara>
                </a14:m>
                <a:endParaRPr lang="en-US" sz="4800" b="0" i="1" dirty="0" smtClean="0">
                  <a:solidFill>
                    <a:srgbClr val="7030A0"/>
                  </a:solidFill>
                  <a:latin typeface="Cambria Math"/>
                  <a:ea typeface="Cambria Math"/>
                  <a:cs typeface="NikoshBAN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 </m:t>
                      </m:r>
                      <m:r>
                        <a:rPr lang="en-US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𝑥</m:t>
                      </m:r>
                      <m:r>
                        <a:rPr lang="en-US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  <m:t>1</m:t>
                          </m:r>
                          <m: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  <m:t>2</m:t>
                          </m:r>
                          <m: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  <m:t>3</m:t>
                          </m:r>
                          <m: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800" i="1">
                              <a:solidFill>
                                <a:srgbClr val="7030A0"/>
                              </a:solidFill>
                              <a:latin typeface="Cambria Math"/>
                              <a:cs typeface="NikoshBAN" pitchFamily="2" charset="0"/>
                            </a:rPr>
                            <m:t>4</m:t>
                          </m:r>
                        </m:e>
                      </m:d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, 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রেঞ্জ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 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নির্ণয়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 </m:t>
                      </m:r>
                      <m:r>
                        <a:rPr lang="bn-BD" sz="48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কর।</m:t>
                      </m:r>
                    </m:oMath>
                  </m:oMathPara>
                </a14:m>
                <a:endParaRPr lang="en-US" sz="4800" dirty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89930"/>
                <a:ext cx="9144000" cy="4968069"/>
              </a:xfrm>
              <a:prstGeom prst="rect">
                <a:avLst/>
              </a:prstGeom>
              <a:blipFill rotWithShape="1">
                <a:blip r:embed="rId3"/>
                <a:stretch>
                  <a:fillRect l="-2386" r="-4307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" y="0"/>
            <a:ext cx="2466975" cy="184785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5562600" y="1276066"/>
            <a:ext cx="381000" cy="6286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2489153" y="304800"/>
            <a:ext cx="994438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8355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304800"/>
            <a:ext cx="4343400" cy="12954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9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1000" y="1600200"/>
                <a:ext cx="8382000" cy="5181600"/>
              </a:xfrm>
              <a:prstGeom prst="rect">
                <a:avLst/>
              </a:prstGeom>
              <a:blipFill>
                <a:blip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BD" sz="6000" dirty="0" smtClean="0">
                    <a:solidFill>
                      <a:schemeClr val="accent4">
                        <a:lumMod val="50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১। অন্বয় কাকে বলে?</a:t>
                </a:r>
              </a:p>
              <a:p>
                <a:r>
                  <a:rPr lang="bn-BD" sz="6000" dirty="0" smtClean="0">
                    <a:solidFill>
                      <a:schemeClr val="accent4">
                        <a:lumMod val="50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২। ফাংশন কি?</a:t>
                </a:r>
              </a:p>
              <a:p>
                <a:r>
                  <a:rPr lang="bn-BD" sz="6000" dirty="0" smtClean="0">
                    <a:solidFill>
                      <a:schemeClr val="accent4">
                        <a:lumMod val="50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৩।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  <m:t>𝑥</m:t>
                        </m:r>
                      </m:e>
                    </m:d>
                    <m:r>
                      <a:rPr lang="bn-BD" sz="60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=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2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𝑥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 </m:t>
                    </m:r>
                  </m:oMath>
                </a14:m>
                <a:r>
                  <a:rPr lang="bn-BD" sz="6000" dirty="0" smtClean="0">
                    <a:solidFill>
                      <a:schemeClr val="accent4">
                        <a:lumMod val="50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হলে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rgbClr val="7030A0"/>
                        </a:solidFill>
                        <a:latin typeface="Cambria Math"/>
                        <a:cs typeface="NikoshBAN" pitchFamily="2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</m:ctrlPr>
                      </m:d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itchFamily="2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bn-BD" sz="6000" dirty="0" smtClean="0">
                    <a:solidFill>
                      <a:schemeClr val="accent4">
                        <a:lumMod val="50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=  </a:t>
                </a:r>
              </a:p>
              <a:p>
                <a:r>
                  <a:rPr lang="bn-BD" sz="6000" dirty="0">
                    <a:solidFill>
                      <a:schemeClr val="accent4">
                        <a:lumMod val="50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6000" dirty="0" smtClean="0">
                    <a:solidFill>
                      <a:schemeClr val="accent4">
                        <a:lumMod val="50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    কত? </a:t>
                </a:r>
                <a:endParaRPr lang="en-US" sz="6000" dirty="0">
                  <a:solidFill>
                    <a:schemeClr val="accent4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00200"/>
                <a:ext cx="8382000" cy="5181600"/>
              </a:xfrm>
              <a:prstGeom prst="rect">
                <a:avLst/>
              </a:prstGeom>
              <a:blipFill rotWithShape="1">
                <a:blip r:embed="rId5"/>
                <a:stretch>
                  <a:fillRect l="-4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-36394"/>
            <a:ext cx="1752600" cy="1659659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2895600" y="793435"/>
            <a:ext cx="914400" cy="3495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2872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7200" y="0"/>
            <a:ext cx="4800600" cy="1646830"/>
          </a:xfrm>
          <a:prstGeom prst="rect">
            <a:avLst/>
          </a:prstGeom>
          <a:pattFill prst="smConfetti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646830"/>
                <a:ext cx="9067800" cy="5181600"/>
              </a:xfrm>
              <a:prstGeom prst="rect">
                <a:avLst/>
              </a:prstGeom>
              <a:pattFill prst="pct10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𝑆</m:t>
                      </m:r>
                      <m:r>
                        <a:rPr lang="en-US" sz="4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NikoshBAN" pitchFamily="2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NikoshBAN" pitchFamily="2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NikoshBAN" pitchFamily="2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NikoshBAN" pitchFamily="2" charset="0"/>
                                </a:rPr>
                                <m:t>,</m:t>
                              </m:r>
                              <m:r>
                                <a:rPr lang="en-US" sz="4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NikoshBAN" pitchFamily="2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  <m:t>: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NikoshBAN" pitchFamily="2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∈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𝐴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∈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𝐴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 </m:t>
                          </m:r>
                          <m:r>
                            <a:rPr lang="bn-BD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এবং</m:t>
                          </m:r>
                          <m:r>
                            <a:rPr lang="bn-BD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=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, </m:t>
                      </m:r>
                      <m:r>
                        <a:rPr lang="bn-BD" sz="4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 </m:t>
                      </m:r>
                      <m:r>
                        <a:rPr lang="bn-BD" sz="4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যেখানে</m:t>
                      </m:r>
                      <m:r>
                        <a:rPr lang="bn-BD" sz="4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𝐴</m:t>
                      </m:r>
                      <m:r>
                        <a:rPr lang="en-US" sz="4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ea typeface="Cambria Math"/>
                          <a:cs typeface="NikoshBAN" pitchFamily="2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,−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1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0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1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,</m:t>
                          </m:r>
                        </m:e>
                      </m:d>
                    </m:oMath>
                  </m:oMathPara>
                </a14:m>
                <a:endParaRPr lang="bn-BD" sz="4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ea typeface="Cambria Math"/>
                  <a:cs typeface="NikoshBAN" pitchFamily="2" charset="0"/>
                </a:endParaRPr>
              </a:p>
              <a:p>
                <a:r>
                  <a:rPr lang="bn-BD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/>
                    <a:ea typeface="Cambria Math"/>
                    <a:cs typeface="NikoshBAN" pitchFamily="2" charset="0"/>
                  </a:rPr>
                  <a:t>	ক) অন্বয় ও ফাংশন কাকে বলে?                   </a:t>
                </a:r>
              </a:p>
              <a:p>
                <a:r>
                  <a:rPr lang="bn-BD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/>
                    <a:ea typeface="Cambria Math"/>
                    <a:cs typeface="NikoshBAN" pitchFamily="2" charset="0"/>
                  </a:rPr>
                  <a:t>	খ)</a:t>
                </a:r>
                <a:r>
                  <a:rPr lang="bn-BD" sz="4000" b="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/>
                    <a:cs typeface="NikoshBAN" pitchFamily="2" charset="0"/>
                  </a:rPr>
                  <a:t>অন্বয়টিকে তালিকা পদ্ধতিতে বর্ণনা কর </a:t>
                </a:r>
              </a:p>
              <a:p>
                <a:r>
                  <a:rPr lang="bn-BD" sz="4000" b="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/>
                    <a:cs typeface="NikoshBAN" pitchFamily="2" charset="0"/>
                  </a:rPr>
                  <a:t>	গ) ফাংশন কিনা নির্ধারণ কর। ডোম ও রেঞ্জ বের </a:t>
                </a:r>
              </a:p>
              <a:p>
                <a:r>
                  <a:rPr lang="bn-BD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/>
                    <a:cs typeface="NikoshBAN" pitchFamily="2" charset="0"/>
                  </a:rPr>
                  <a:t>	</a:t>
                </a:r>
                <a:r>
                  <a:rPr lang="bn-BD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/>
                    <a:cs typeface="NikoshBAN" pitchFamily="2" charset="0"/>
                  </a:rPr>
                  <a:t>	</a:t>
                </a:r>
                <a:r>
                  <a:rPr lang="bn-BD" sz="4000" b="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/>
                    <a:cs typeface="NikoshBAN" pitchFamily="2" charset="0"/>
                  </a:rPr>
                  <a:t>কর।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 </m:t>
                    </m:r>
                  </m:oMath>
                </a14:m>
                <a:endParaRPr lang="en-US" sz="54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46830"/>
                <a:ext cx="9067800" cy="51816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7200" cy="16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51629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382" y="208128"/>
            <a:ext cx="5791200" cy="1143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সকলকে </a:t>
            </a:r>
            <a:r>
              <a:rPr lang="bn-BD" sz="8000" dirty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000" dirty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1185531_566039583492186_39114400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" y="1351128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5899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cropped-concrete3d-copy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52400"/>
            <a:ext cx="7848600" cy="1901372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2057400" y="3429000"/>
            <a:ext cx="5181600" cy="2133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গণিত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ক্যান্টনমেন্ট পাবলিক স্কুল </a:t>
            </a:r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কলেজ</a:t>
            </a:r>
            <a:r>
              <a:rPr lang="bn-BD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মোমেনশাহী</a:t>
            </a:r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2590800"/>
            <a:ext cx="23622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উপস্থাপনায়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03462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228600"/>
            <a:ext cx="8839200" cy="6400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457200"/>
            <a:ext cx="8458200" cy="594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7301" y="1676400"/>
            <a:ext cx="8093299" cy="3886200"/>
          </a:xfrm>
          <a:prstGeom prst="rect">
            <a:avLst/>
          </a:prstGeom>
          <a:solidFill>
            <a:srgbClr val="FFCCFF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8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নবম</a:t>
            </a:r>
            <a:endParaRPr lang="en-US" sz="80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60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60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গণিত</a:t>
            </a:r>
            <a:endParaRPr lang="en-US" sz="60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8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(দ্বিতীয় অধ্যায়)</a:t>
            </a:r>
            <a:endParaRPr lang="en-US" sz="4800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9380" y="511314"/>
            <a:ext cx="10736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অধ্যায়ঃ ২ </a:t>
            </a:r>
          </a:p>
          <a:p>
            <a:r>
              <a:rPr lang="bn-BD" sz="20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   পাঠঃ </a:t>
            </a:r>
            <a:r>
              <a:rPr lang="bn-BD" sz="20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৩</a:t>
            </a:r>
            <a:endParaRPr lang="en-US" sz="2000" dirty="0"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47800" y="304800"/>
            <a:ext cx="6248400" cy="129540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নিচের ছবিগুলো লক্ষ্য করি</a:t>
            </a:r>
            <a:endParaRPr lang="en-US" sz="40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" y="1600200"/>
            <a:ext cx="3625069" cy="2613250"/>
          </a:xfrm>
          <a:prstGeom prst="roundRect">
            <a:avLst>
              <a:gd name="adj" fmla="val 16667"/>
            </a:avLst>
          </a:prstGeom>
          <a:ln w="57150">
            <a:solidFill>
              <a:srgbClr val="00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600200"/>
            <a:ext cx="3638280" cy="26132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213450"/>
            <a:ext cx="5486400" cy="264455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7726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609600"/>
            <a:ext cx="6858000" cy="14478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15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 শিরোনাম</a:t>
            </a:r>
            <a:endParaRPr lang="en-US" sz="8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06522" y="2345140"/>
            <a:ext cx="2819400" cy="4419600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</a:t>
            </a:r>
          </a:p>
          <a:p>
            <a:pPr algn="ctr"/>
            <a:r>
              <a:rPr lang="bn-BD" sz="8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ন্ব</a:t>
            </a:r>
          </a:p>
          <a:p>
            <a:pPr algn="ctr"/>
            <a:r>
              <a:rPr lang="bn-BD" sz="8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য়</a:t>
            </a:r>
            <a:endParaRPr lang="en-US" sz="8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62600" y="2362200"/>
            <a:ext cx="3048000" cy="4419600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ফাং</a:t>
            </a:r>
          </a:p>
          <a:p>
            <a:pPr algn="ctr"/>
            <a:r>
              <a:rPr lang="bn-BD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</a:t>
            </a:r>
          </a:p>
          <a:p>
            <a:pPr algn="ctr"/>
            <a:r>
              <a:rPr lang="bn-BD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</a:t>
            </a:r>
            <a:endParaRPr lang="en-US" sz="8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4191000" y="3505200"/>
            <a:ext cx="1066800" cy="1981200"/>
          </a:xfrm>
          <a:prstGeom prst="left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ও</a:t>
            </a:r>
            <a:endParaRPr lang="en-US" sz="6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50159"/>
            <a:ext cx="7904136" cy="11452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শিক্ষার্থীরা--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1295400"/>
            <a:ext cx="9144000" cy="556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>
              <a:buAutoNum type="arabicPeriod"/>
            </a:pPr>
            <a:r>
              <a:rPr lang="bn-BD" sz="66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ফাংশন দেখাতে পারবে।</a:t>
            </a:r>
          </a:p>
          <a:p>
            <a:pPr marL="914400" indent="-914400">
              <a:buAutoNum type="arabicPeriod"/>
            </a:pPr>
            <a:r>
              <a:rPr lang="bn-BD" sz="66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ডোমেন নির্ণয় করতে পারবে।</a:t>
            </a:r>
          </a:p>
          <a:p>
            <a:pPr marL="914400" indent="-914400">
              <a:buAutoNum type="arabicPeriod"/>
            </a:pPr>
            <a:r>
              <a:rPr lang="bn-BD" sz="66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রেঞ্জ বের করতে পারবে।</a:t>
            </a:r>
            <a:endParaRPr lang="en-US" sz="4800" dirty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5503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4897" y="1143000"/>
            <a:ext cx="2667000" cy="4267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ভারত</a:t>
            </a:r>
          </a:p>
          <a:p>
            <a:pPr algn="ctr"/>
            <a:endParaRPr lang="bn-BD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বাংলাদেশ</a:t>
            </a:r>
          </a:p>
          <a:p>
            <a:pPr algn="ctr"/>
            <a:endParaRPr lang="bn-BD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পাকিস্থান</a:t>
            </a:r>
          </a:p>
          <a:p>
            <a:pPr algn="ctr"/>
            <a:endParaRPr lang="en-US" sz="5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269173" y="-38100"/>
            <a:ext cx="3505200" cy="6629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3" y="2843865"/>
            <a:ext cx="1327500" cy="2249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00" y="518924"/>
            <a:ext cx="1419639" cy="915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3" y="1516365"/>
            <a:ext cx="1327500" cy="1327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133600" y="1691717"/>
            <a:ext cx="4495800" cy="206379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585040" y="1295400"/>
            <a:ext cx="3631260" cy="2835499"/>
          </a:xfrm>
          <a:prstGeom prst="straightConnector1">
            <a:avLst/>
          </a:prstGeom>
          <a:ln w="381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508447" y="2345882"/>
            <a:ext cx="3715366" cy="570427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59" y="5093718"/>
            <a:ext cx="1005841" cy="136499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585040" y="3048000"/>
            <a:ext cx="3786486" cy="216579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5638800"/>
            <a:ext cx="5562600" cy="1143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(ভারত,ধোনি),(বাংলাদেশ,সাকিব),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(বাংলাদেশ,মুশফিক),(পাকিস্তান,আফ্রিদি)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588135"/>
            <a:ext cx="4572000" cy="12192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অন্বয় হলো</a:t>
            </a:r>
            <a:endParaRPr lang="en-US" sz="6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9200" y="1807335"/>
            <a:ext cx="7391400" cy="4136265"/>
          </a:xfrm>
          <a:prstGeom prst="roundRect">
            <a:avLst/>
          </a:prstGeom>
          <a:pattFill prst="pct10">
            <a:fgClr>
              <a:srgbClr val="002060"/>
            </a:fgClr>
            <a:bgClr>
              <a:schemeClr val="bg1"/>
            </a:bgClr>
          </a:pattFill>
          <a:ln w="762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পরস্পর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সম্পর্ক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</a:t>
            </a:r>
            <a:r>
              <a:rPr lang="bn-BD" sz="5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যার </a:t>
            </a:r>
            <a:r>
              <a:rPr lang="en-US" sz="5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5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মানের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একাধিক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মান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থাকতে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5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5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1000" y="867177"/>
            <a:ext cx="2667000" cy="4650347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ভারত</a:t>
            </a:r>
          </a:p>
          <a:p>
            <a:pPr algn="ctr"/>
            <a:endParaRPr lang="bn-BD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বাংলাদেশ</a:t>
            </a:r>
          </a:p>
          <a:p>
            <a:pPr algn="ctr"/>
            <a:endParaRPr lang="bn-BD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পাকিস্থান</a:t>
            </a:r>
          </a:p>
          <a:p>
            <a:pPr algn="ctr"/>
            <a:endParaRPr lang="en-US" sz="5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263800" y="883276"/>
            <a:ext cx="3505200" cy="59436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64" y="4222124"/>
            <a:ext cx="1528672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61" y="1416139"/>
            <a:ext cx="1772478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64" y="2621924"/>
            <a:ext cx="1600200" cy="1600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141113" y="1676400"/>
            <a:ext cx="4343400" cy="32004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538211" y="2321685"/>
            <a:ext cx="3466549" cy="1716915"/>
          </a:xfrm>
          <a:prstGeom prst="straightConnector1">
            <a:avLst/>
          </a:prstGeom>
          <a:ln w="381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38211" y="2895600"/>
            <a:ext cx="3707853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2000" y="76200"/>
            <a:ext cx="21336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ডোম সেট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7791" y="130935"/>
            <a:ext cx="21336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রেঞ্জ </a:t>
            </a:r>
            <a:r>
              <a:rPr lang="bn-BD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সেট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5638800"/>
            <a:ext cx="5410200" cy="1143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(ভারত,ধোনি),(বাংলাদেশ,সাকিব),</a:t>
            </a:r>
          </a:p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(পাকিস্তান,আফ্রিদি)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408</Words>
  <Application>Microsoft Office PowerPoint</Application>
  <PresentationFormat>On-screen Show (4:3)</PresentationFormat>
  <Paragraphs>100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Times New Roman</vt:lpstr>
      <vt:lpstr>Wingdings</vt:lpstr>
      <vt:lpstr>Cambria Math</vt:lpstr>
      <vt:lpstr>NikoshBAN</vt:lpstr>
      <vt:lpstr>Calibri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Fazla Masud</dc:creator>
  <cp:lastModifiedBy>Fazla Masud</cp:lastModifiedBy>
  <cp:revision>8</cp:revision>
  <dcterms:modified xsi:type="dcterms:W3CDTF">2016-12-24T14:30:10Z</dcterms:modified>
</cp:coreProperties>
</file>